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9"/>
  </p:notesMasterIdLst>
  <p:sldIdLst>
    <p:sldId id="256" r:id="rId2"/>
    <p:sldId id="316" r:id="rId3"/>
    <p:sldId id="293" r:id="rId4"/>
    <p:sldId id="257" r:id="rId5"/>
    <p:sldId id="311" r:id="rId6"/>
    <p:sldId id="268" r:id="rId7"/>
    <p:sldId id="258" r:id="rId8"/>
    <p:sldId id="306" r:id="rId9"/>
    <p:sldId id="262" r:id="rId10"/>
    <p:sldId id="263" r:id="rId11"/>
    <p:sldId id="264" r:id="rId12"/>
    <p:sldId id="338" r:id="rId13"/>
    <p:sldId id="339" r:id="rId14"/>
    <p:sldId id="340" r:id="rId15"/>
    <p:sldId id="284" r:id="rId16"/>
    <p:sldId id="285" r:id="rId17"/>
    <p:sldId id="286" r:id="rId18"/>
    <p:sldId id="287" r:id="rId19"/>
    <p:sldId id="317" r:id="rId20"/>
    <p:sldId id="288" r:id="rId21"/>
    <p:sldId id="291" r:id="rId22"/>
    <p:sldId id="307" r:id="rId23"/>
    <p:sldId id="318" r:id="rId24"/>
    <p:sldId id="347" r:id="rId25"/>
    <p:sldId id="348" r:id="rId26"/>
    <p:sldId id="290" r:id="rId27"/>
    <p:sldId id="292" r:id="rId2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4514" autoAdjust="0"/>
    <p:restoredTop sz="71728" autoAdjust="0"/>
  </p:normalViewPr>
  <p:slideViewPr>
    <p:cSldViewPr snapToGrid="0">
      <p:cViewPr varScale="1">
        <p:scale>
          <a:sx n="65" d="100"/>
          <a:sy n="65" d="100"/>
        </p:scale>
        <p:origin x="198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LFARE\DATA2\COMMUNICATION_DISORDERS\Users\MultilingualLab\WorkSpace%20G\Shared%20Research\Ongoing\Rama%20Bilingual%20SLI\Copy%20of%20Bil%20by%20SLI%20by%20frequenc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1-4D22-8E1F-7A1158EBA61A}"/>
              </c:ext>
            </c:extLst>
          </c:dPt>
          <c:dPt>
            <c:idx val="2"/>
            <c:invertIfNegative val="0"/>
            <c:bubble3D val="0"/>
            <c:spPr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A1-4D22-8E1F-7A1158EBA61A}"/>
              </c:ext>
            </c:extLst>
          </c:dPt>
          <c:dPt>
            <c:idx val="3"/>
            <c:invertIfNegative val="0"/>
            <c:bubble3D val="0"/>
            <c:spPr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A1-4D22-8E1F-7A1158EBA61A}"/>
              </c:ext>
            </c:extLst>
          </c:dPt>
          <c:errBars>
            <c:errBarType val="both"/>
            <c:errValType val="cust"/>
            <c:noEndCap val="0"/>
            <c:plus>
              <c:numRef>
                <c:f>'RowDataFigure Mean'!$C$2:$C$5</c:f>
                <c:numCache>
                  <c:formatCode>General</c:formatCode>
                  <c:ptCount val="4"/>
                  <c:pt idx="0">
                    <c:v>6.2286861392014621E-2</c:v>
                  </c:pt>
                  <c:pt idx="1">
                    <c:v>0.11915957563081034</c:v>
                  </c:pt>
                  <c:pt idx="2">
                    <c:v>0.10286954872840243</c:v>
                  </c:pt>
                  <c:pt idx="3">
                    <c:v>0.12235186956748055</c:v>
                  </c:pt>
                </c:numCache>
              </c:numRef>
            </c:plus>
            <c:minus>
              <c:numRef>
                <c:f>'RowDataFigure Mean'!$C$2:$C$5</c:f>
                <c:numCache>
                  <c:formatCode>General</c:formatCode>
                  <c:ptCount val="4"/>
                  <c:pt idx="0">
                    <c:v>6.2286861392014621E-2</c:v>
                  </c:pt>
                  <c:pt idx="1">
                    <c:v>0.11915957563081034</c:v>
                  </c:pt>
                  <c:pt idx="2">
                    <c:v>0.10286954872840243</c:v>
                  </c:pt>
                  <c:pt idx="3">
                    <c:v>0.12235186956748055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'RowDataFigure Mean'!$A$2:$A$5</c:f>
              <c:strCache>
                <c:ptCount val="4"/>
                <c:pt idx="0">
                  <c:v>MoTLD</c:v>
                </c:pt>
                <c:pt idx="1">
                  <c:v>BiTLD</c:v>
                </c:pt>
                <c:pt idx="2">
                  <c:v>MoDLD</c:v>
                </c:pt>
                <c:pt idx="3">
                  <c:v>BiDLD</c:v>
                </c:pt>
              </c:strCache>
            </c:strRef>
          </c:cat>
          <c:val>
            <c:numRef>
              <c:f>'RowDataFigure Mean'!$B$2:$B$5</c:f>
              <c:numCache>
                <c:formatCode>General</c:formatCode>
                <c:ptCount val="4"/>
                <c:pt idx="0">
                  <c:v>0.93799999999999994</c:v>
                </c:pt>
                <c:pt idx="1">
                  <c:v>0.75600000000000001</c:v>
                </c:pt>
                <c:pt idx="2">
                  <c:v>0.80230769230769228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A1-4D22-8E1F-7A1158EBA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74013824"/>
        <c:axId val="74016624"/>
      </c:barChart>
      <c:catAx>
        <c:axId val="74013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e-IL"/>
          </a:p>
        </c:txPr>
        <c:crossAx val="74016624"/>
        <c:crosses val="autoZero"/>
        <c:auto val="1"/>
        <c:lblAlgn val="ctr"/>
        <c:lblOffset val="100"/>
        <c:noMultiLvlLbl val="0"/>
      </c:catAx>
      <c:valAx>
        <c:axId val="74016624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Proportion Correct</a:t>
                </a:r>
              </a:p>
            </c:rich>
          </c:tx>
          <c:layout>
            <c:manualLayout>
              <c:xMode val="edge"/>
              <c:yMode val="edge"/>
              <c:x val="9.6618357487922701E-3"/>
              <c:y val="0.33316628752613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e-IL"/>
          </a:p>
        </c:txPr>
        <c:crossAx val="74013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he-I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40B2F24-6713-4003-B2C2-22BCA08148A8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B88F238-8F30-4237-AB6A-C80664697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32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276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97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15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4E026-763C-4943-B2F1-94C238406E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1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7085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אחרי 45 דקות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923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לקסיקון</a:t>
            </a:r>
            <a:r>
              <a:rPr lang="he-IL" baseline="0" dirty="0"/>
              <a:t> סמנטי /פונולוגי</a:t>
            </a:r>
          </a:p>
          <a:p>
            <a:pPr algn="r" rtl="1"/>
            <a:r>
              <a:rPr lang="he-IL" dirty="0"/>
              <a:t>אין צורך לעבוד על שיפור האחסון הקטגוריאלי כי ההחלפות מעידות על אחסון טוב, אפילו תת-קטגוריאלי.</a:t>
            </a:r>
          </a:p>
          <a:p>
            <a:pPr algn="r" rtl="1"/>
            <a:r>
              <a:rPr lang="he-IL" dirty="0"/>
              <a:t>רק אם השגיאות הסמנטיות מעידות על ערוב בין קטגוריות שונות (למשל בביצוע </a:t>
            </a:r>
            <a:r>
              <a:rPr lang="he-IL" dirty="0" err="1"/>
              <a:t>במעש"ה</a:t>
            </a:r>
            <a:r>
              <a:rPr lang="he-IL" dirty="0"/>
              <a:t>)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033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5901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70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6898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649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9877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997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בספרות מדובר על לקות בבאפר הפונולוגי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9915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6969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10 דקות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14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6260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518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84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025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22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103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היתרון בשליפה לא יכול להיות מוסבר על ידי שכיחות מכיוון שלא נמצא הבדל במדד שכיחות</a:t>
            </a:r>
            <a:r>
              <a:rPr lang="he-IL" baseline="0" dirty="0"/>
              <a:t> המילים בשתי הקבוצות</a:t>
            </a:r>
          </a:p>
          <a:p>
            <a:pPr algn="r" rtl="1"/>
            <a:r>
              <a:rPr lang="he-IL" baseline="0" dirty="0"/>
              <a:t>שני הממצאים תומכים בידע מורפו-פונולוגי שמור.</a:t>
            </a:r>
          </a:p>
          <a:p>
            <a:pPr algn="r" rtl="1"/>
            <a:r>
              <a:rPr lang="he-IL" baseline="0" dirty="0"/>
              <a:t>כלומר לילדים עם לקות שפה וקשיי שליפה יש ידע מורפו-פונולוגי שמסייע להם בתהליך הלמידה/ האחסון/ השליפה של מילים קשורות ברמה המורפו-פונולוגית,</a:t>
            </a:r>
          </a:p>
          <a:p>
            <a:pPr algn="r" rtl="1"/>
            <a:r>
              <a:rPr lang="he-IL" baseline="0" dirty="0"/>
              <a:t>אבל – לא מספיק כדי להביא אותם לביצוע תואם גיל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691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239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F238-8F30-4237-AB6A-C80664697341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507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CCE790-06DA-4AEF-B54C-102517FC2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0B96E42-E051-44E6-96E9-A2FDE43D6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200F12-1D42-4CD4-B149-E545906A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3BF4-5D01-493B-8585-C64A8136C4E3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D47B4F0-BEEF-4063-BC6E-C684F82A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E0241EF-16EC-4CBF-B1E0-536C476A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42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78D680-3D6C-4F92-9FF2-BF36DD19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714DD18-F210-4F3C-913C-2E4D6928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D64FDE8-6B33-4846-8140-9DD6873D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1661-BCF4-4AC6-A684-B57FC97317D0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CBB27E-EC50-4096-847E-4BE0999C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650C2DB-3E1C-465F-B816-98572D02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744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6C6755C-B1EF-42FF-965C-467996B72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4CE3C70-0838-42BA-A95B-C4F47F38A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3EEC12F-7B24-4BCC-A5D3-5A6FF004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3BBA-C341-4EE3-A16B-25519783BC05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9874BDF-E53A-4953-B789-DB87F95B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7155B0-D4CD-41FB-B77E-C388B14B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834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6C5C9D-2750-4134-91DE-D14FC75A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DD4A7C9-95A5-4623-8999-AF116A906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24C818B-4E38-497B-AA42-F54FC95C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90E6-425C-487E-B6FF-3D8F4A9BE108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52B835-7905-4C50-B7AF-11EA3454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9FEFF5-1E81-4BB3-9EB0-2230CE39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313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A6ADB5-FABB-4775-AAA2-BE814127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D75FBB2-D8A1-454D-9144-7A9A9376F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9381EA6-A2FB-4061-8145-3F804377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A3B-2CDF-4495-8BE2-63A783C73A96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D8F3CF2-3FE8-43B3-A75F-9AC449D1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578E276-F7D3-4E49-BBF5-E2F6027D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797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5871AF-FC4C-49A8-8496-1BD6BD82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204E863-DD31-47D3-A4F6-F4B562FCC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5923A06-7519-47FD-86A9-203B47566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DDD1D14-7858-4058-B866-9EF32D68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652-1BF4-4B09-A993-84803FEB7B13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3787531-5373-4339-A057-66F277CC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16D64AC-6E2C-44EB-A1BB-57C25E85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81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246821-7BBF-439A-A9C7-B43C64B1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F8C2FA-CC8A-4EB1-B71E-B09443BF7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FB2E1B9-8493-4DB8-87A4-522DD14DD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BAE440A-CAD6-4EF0-80EA-1FEEE59A9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4B7BF35-28E0-4C50-B4C4-3B4397E1F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2C5759B-0D41-4D36-B45F-BF203C04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9C92-DB6B-41CC-ABE7-55BB1B7A9E7B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1F2EB71-1462-4BAE-A0E2-C23AD4E1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1840A63-6D3C-4FEC-B1D2-F9657ED0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87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51B1DA-9F9A-457D-8CDB-760483F8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F0B62B3-4C31-411A-95A7-808B3202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1F94-3DC3-40EA-8999-82E9EAD082E8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21D163C-8D81-4918-8BF9-BDB0DB00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BCD4FD7-EC00-415D-96D1-8D853A1D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308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D3A794C-D6FC-4178-B1A5-E032ED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DB9-B62E-464A-9E75-C7412CD61CBC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4D48D1A-70F4-473F-A6CF-8A9D10AF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82E0D3A-D912-4285-AE4C-C9844586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868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EF3F4-E701-46B0-BDF1-C476AFCB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65E682-1EB5-4AF9-BAF8-428CF769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555E974-87A5-40F1-90FE-9AAB62D9E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5AE9C7D-6DDE-45FC-8207-6383432E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C500-EF77-49D2-B7A6-4A942F3AA622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D80255-ACB1-4561-8405-C09EFAF3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510234B-E497-4841-9709-A6389F7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5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D25D64-C652-47F3-8CCA-D7FF44A9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5E8E15D-01FD-4BAA-8FE4-F7E4AD472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9661795-3110-4B94-AB91-C88EEEDA9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5698377-948C-4ADF-AEBC-2428C001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420C-16F3-40F3-B73F-4EFA875BCE16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3749B0-061B-4EF5-8D33-629593C6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F0B7B75-7607-405E-9F38-87AC90A9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624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B0D8C97-4ABA-466B-B4EA-86884BF7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300C44C-D038-4537-AA48-AC98DE266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367ADAB-77CC-456C-B9BE-372A46F44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4BC9-6BA7-4758-B6E2-36F30665D054}" type="datetime8">
              <a:rPr lang="he-IL" smtClean="0"/>
              <a:t>06 פברואר 20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990633-D415-4316-BFEF-10AE5B35C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6CD0F3E-B2E9-4BBE-ABF3-FC4400DDF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D6AE-B3E9-49A6-B36A-C11FC1112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566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vardakreiser.co.il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w.haifa.ac.il/en/people/csd/rnovogr1" TargetMode="External"/><Relationship Id="rId5" Type="http://schemas.openxmlformats.org/officeDocument/2006/relationships/hyperlink" Target="mailto:rnovogr1@univ.haifa.ac.il" TargetMode="External"/><Relationship Id="rId4" Type="http://schemas.openxmlformats.org/officeDocument/2006/relationships/hyperlink" Target="mailto:vardak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754056-4494-4243-BA07-C33059D7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3405"/>
            <a:ext cx="9144000" cy="2316341"/>
          </a:xfrm>
        </p:spPr>
        <p:txBody>
          <a:bodyPr>
            <a:normAutofit fontScale="90000"/>
          </a:bodyPr>
          <a:lstStyle/>
          <a:p>
            <a:r>
              <a:rPr lang="he-IL" sz="3200" b="1" dirty="0">
                <a:cs typeface="+mn-cs"/>
              </a:rPr>
              <a:t>הדרך מאבחון לטיפול בילדים לקויי-שפה עם קשיים בשיום: </a:t>
            </a:r>
            <a:br>
              <a:rPr lang="he-IL" sz="3200" b="1" dirty="0">
                <a:cs typeface="+mn-cs"/>
              </a:rPr>
            </a:br>
            <a:r>
              <a:rPr lang="he-IL" sz="3200" b="1" dirty="0">
                <a:cs typeface="+mn-cs"/>
              </a:rPr>
              <a:t>מחקרים על ילדים חד-לשוניים ודו-לשוניים </a:t>
            </a:r>
            <a:br>
              <a:rPr lang="he-IL" sz="3200" b="1" dirty="0">
                <a:cs typeface="+mn-cs"/>
              </a:rPr>
            </a:br>
            <a:r>
              <a:rPr lang="he-IL" sz="3200" b="1" dirty="0">
                <a:cs typeface="+mn-cs"/>
              </a:rPr>
              <a:t>דוברי עברית</a:t>
            </a:r>
            <a:br>
              <a:rPr lang="en-US" sz="3200" dirty="0">
                <a:cs typeface="+mn-cs"/>
              </a:rPr>
            </a:br>
            <a:r>
              <a:rPr lang="he-IL" sz="3200" dirty="0">
                <a:cs typeface="+mn-cs"/>
              </a:rPr>
              <a:t> </a:t>
            </a:r>
            <a:br>
              <a:rPr lang="en-US" sz="3200" dirty="0">
                <a:cs typeface="+mn-cs"/>
              </a:rPr>
            </a:br>
            <a:endParaRPr lang="he-IL" sz="3200" dirty="0">
              <a:cs typeface="+mn-cs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E644DE7-BD1E-4D13-8A5A-63D38EF30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148254"/>
            <a:ext cx="9144001" cy="1884555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he-IL" b="1" dirty="0"/>
              <a:t>רמה </a:t>
            </a:r>
            <a:r>
              <a:rPr lang="he-IL" b="1" dirty="0" err="1"/>
              <a:t>נובוגרודסקי</a:t>
            </a:r>
            <a:r>
              <a:rPr lang="he-IL" b="1" dirty="0"/>
              <a:t> 				</a:t>
            </a:r>
            <a:r>
              <a:rPr lang="he-IL" dirty="0"/>
              <a:t>	</a:t>
            </a:r>
            <a:r>
              <a:rPr lang="he-IL" b="1" dirty="0"/>
              <a:t>ורדה </a:t>
            </a:r>
            <a:r>
              <a:rPr lang="he-IL" b="1" dirty="0" err="1"/>
              <a:t>קריזר</a:t>
            </a:r>
            <a:endParaRPr lang="he-IL" b="1" dirty="0"/>
          </a:p>
          <a:p>
            <a:pPr algn="r"/>
            <a:r>
              <a:rPr lang="he-IL" dirty="0"/>
              <a:t>קלינאית תקשורת, </a:t>
            </a:r>
            <a:r>
              <a:rPr lang="en-US" dirty="0"/>
              <a:t>PhD	</a:t>
            </a:r>
            <a:r>
              <a:rPr lang="he-IL" dirty="0"/>
              <a:t>			קלינאית תקשורת, </a:t>
            </a:r>
            <a:r>
              <a:rPr lang="en-US" dirty="0"/>
              <a:t>M.A.</a:t>
            </a:r>
          </a:p>
          <a:p>
            <a:pPr algn="r"/>
            <a:r>
              <a:rPr lang="he-IL" sz="2300" dirty="0"/>
              <a:t>אוניברסיטת חיפה, החוג להפרעות בתקשורת			מכללת סמינר הקיבוצים, ת"א</a:t>
            </a:r>
          </a:p>
          <a:p>
            <a:pPr algn="r"/>
            <a:r>
              <a:rPr lang="he-IL" sz="2300" dirty="0"/>
              <a:t>קליניקה פרטית      					גורדון, המכללה האקדמית לחינוך, חיפה</a:t>
            </a:r>
          </a:p>
          <a:p>
            <a:pPr algn="r"/>
            <a:r>
              <a:rPr lang="he-IL" sz="2300" dirty="0"/>
              <a:t>						קליניקה פרטית</a:t>
            </a:r>
          </a:p>
          <a:p>
            <a:pPr algn="r"/>
            <a:r>
              <a:rPr lang="he-IL" sz="2300" dirty="0"/>
              <a:t>						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1B6841B-C37D-4EA0-B794-06ACC93AD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85" y="2009194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AB0953-05D1-4DCA-A503-AD7571DA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847494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cs typeface="+mn-cs"/>
              </a:rPr>
              <a:t>ניתוח טעויות שיום - ילדים חד-לשוניים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87ED171-B625-431A-BA4F-D4025CF2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9929"/>
            <a:ext cx="10515600" cy="55764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he-IL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טעות סמנטית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שיום נכון אחרי טעות סמנטית (טעות ותיקונה)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שיום נכון אחרי היסוס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תיאור במקום שיום: תיאור ספציפי – תיאור כללי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טעות אסוציאטיבית</a:t>
            </a:r>
            <a:endParaRPr lang="he-I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טעות פונולוגית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גישוש נאמן/לא נאמן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טעות מורפולוגית: שורש נכון, משקל שגוי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"לא יודע"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ג'סטה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במבחן 'תבור' – שיום פריטים במקום מושג-על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CD35E7C-73A5-4980-95D0-1BBF6123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39546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CE0D23-27DB-4FDE-8572-BF8EAC8B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ניתוח טעויות שיום – ילדים דו-לשוניים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415FB25-457A-4AA1-B508-2619DE0FB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קטגוריות ניתוח נוספות :</a:t>
            </a:r>
          </a:p>
          <a:p>
            <a:pPr marL="0" indent="0">
              <a:buNone/>
            </a:pPr>
            <a:endParaRPr lang="he-IL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שיום מילה בשפה </a:t>
            </a:r>
            <a:r>
              <a:rPr lang="he-IL" dirty="0" err="1"/>
              <a:t>השניה</a:t>
            </a:r>
            <a:endParaRPr lang="he-IL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תיאור במקום שיום הכולל ערוב שפות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i="1" dirty="0"/>
              <a:t>גישוש נאמן בשפה </a:t>
            </a:r>
            <a:r>
              <a:rPr lang="he-IL" i="1" dirty="0" err="1"/>
              <a:t>השניה</a:t>
            </a:r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0A9AF16-5044-4044-9078-A578A3DD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256610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367187-1D30-4E03-B0F2-272EA568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ילדים דו-לשוניים עם לקות שפה</a:t>
            </a:r>
            <a:endParaRPr lang="he-IL" sz="2800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B8C8B5F-5F36-4C55-AB93-749EC09BC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במגוון מחקרים נמצא כי דו-לשוניות </a:t>
            </a:r>
            <a:r>
              <a:rPr lang="he-IL" b="1" dirty="0"/>
              <a:t>אינה</a:t>
            </a:r>
            <a:r>
              <a:rPr lang="he-IL" dirty="0"/>
              <a:t> מחמירה לקות שפה כלומר </a:t>
            </a:r>
            <a:r>
              <a:rPr lang="he-IL" b="1" dirty="0"/>
              <a:t>אין אפקט מצטבר</a:t>
            </a:r>
            <a:r>
              <a:rPr lang="he-IL" dirty="0"/>
              <a:t> של הדו-לשוניות ושל לקות השפה.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1700" dirty="0"/>
          </a:p>
          <a:p>
            <a:pPr marL="0" indent="0">
              <a:buNone/>
            </a:pPr>
            <a:endParaRPr lang="he-IL" sz="1700" dirty="0"/>
          </a:p>
          <a:p>
            <a:pPr marL="0" indent="0">
              <a:buNone/>
            </a:pPr>
            <a:r>
              <a:rPr lang="he-IL" sz="1700" dirty="0"/>
              <a:t>אבוטבול-עוז, ה', נובוגרודסקי, ר', </a:t>
            </a:r>
            <a:r>
              <a:rPr lang="he-IL" sz="1700" dirty="0" err="1"/>
              <a:t>סמילין</a:t>
            </a:r>
            <a:r>
              <a:rPr lang="he-IL" sz="1700" dirty="0"/>
              <a:t>, ד', עבד </a:t>
            </a:r>
            <a:r>
              <a:rPr lang="he-IL" sz="1700" dirty="0" err="1"/>
              <a:t>אלרזיק</a:t>
            </a:r>
            <a:r>
              <a:rPr lang="he-IL" sz="1700" dirty="0"/>
              <a:t>, מ', ערמון-לוטם, ש', </a:t>
            </a:r>
            <a:r>
              <a:rPr lang="he-IL" sz="1700" dirty="0" err="1"/>
              <a:t>קריזר</a:t>
            </a:r>
            <a:r>
              <a:rPr lang="he-IL" sz="1700" dirty="0"/>
              <a:t>, ו', רום, א' (2017). רב- לשוניות בישראל – ניר עמדה. האגודה הישראלית של קלינאי התקשורת.</a:t>
            </a:r>
          </a:p>
          <a:p>
            <a:pPr marL="0" indent="0">
              <a:buNone/>
            </a:pPr>
            <a:r>
              <a:rPr lang="he-IL" sz="1700" dirty="0" err="1"/>
              <a:t>קריזר</a:t>
            </a:r>
            <a:r>
              <a:rPr lang="he-IL" sz="1700" dirty="0"/>
              <a:t>, ו', </a:t>
            </a:r>
            <a:r>
              <a:rPr lang="he-IL" sz="1700" dirty="0" err="1"/>
              <a:t>נובוגרודסקי</a:t>
            </a:r>
            <a:r>
              <a:rPr lang="he-IL" sz="1700" dirty="0"/>
              <a:t>, ר' (2019). היבטים לשוניים-ספציפיים בטיפול בילד דו-לשוני עם לקות שפה התפתחותית - תיאור מקרה </a:t>
            </a:r>
            <a:r>
              <a:rPr lang="he-IL" sz="1700" i="1" dirty="0"/>
              <a:t>. ד"ש – כתב העת של האגודה הישראלית של קלינאי התקשורת.</a:t>
            </a:r>
          </a:p>
          <a:p>
            <a:pPr marL="0" indent="0" algn="l" rtl="0">
              <a:buNone/>
            </a:pPr>
            <a:r>
              <a:rPr lang="en-US" sz="1700" dirty="0" err="1"/>
              <a:t>Degani</a:t>
            </a:r>
            <a:r>
              <a:rPr lang="en-US" sz="1700" dirty="0"/>
              <a:t>, T., Kreiser, V. &amp; Novogrodsky, N. (2019). The joint effects of bilingualism, DLD and item-frequency on children’s lexical retrieval performance. International Journal of Language and Communication Disorders.</a:t>
            </a:r>
          </a:p>
          <a:p>
            <a:pPr marL="0" indent="0" algn="l" rtl="0">
              <a:buNone/>
            </a:pPr>
            <a:endParaRPr lang="he-IL" sz="1900" i="1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0" y="2512921"/>
            <a:ext cx="8835734" cy="2072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879395-91F9-4D33-BB78-A96C2F88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34553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D299-6F98-4BF4-97AD-43887E01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C5DE8A-2D19-4990-B8AB-D16588FB70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9887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0" y="335629"/>
            <a:ext cx="9121892" cy="4481900"/>
            <a:chOff x="0" y="365125"/>
            <a:chExt cx="9121892" cy="4481900"/>
          </a:xfrm>
        </p:grpSpPr>
        <p:sp>
          <p:nvSpPr>
            <p:cNvPr id="6" name="TextBox 5"/>
            <p:cNvSpPr txBox="1"/>
            <p:nvPr/>
          </p:nvSpPr>
          <p:spPr>
            <a:xfrm>
              <a:off x="4184415" y="2620497"/>
              <a:ext cx="10987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CC00CC"/>
                  </a:solidFill>
                  <a:latin typeface="Californian FB" panose="0207040306080B030204" pitchFamily="18" charset="0"/>
                </a:rPr>
                <a:t>*</a:t>
              </a:r>
              <a:endParaRPr lang="en-US" sz="8000" b="1" dirty="0">
                <a:solidFill>
                  <a:srgbClr val="CC00CC"/>
                </a:solidFill>
                <a:latin typeface="Californian FB" panose="0207040306080B0302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23107" y="3423310"/>
              <a:ext cx="10987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CC00CC"/>
                  </a:solidFill>
                  <a:latin typeface="Californian FB" panose="0207040306080B030204" pitchFamily="18" charset="0"/>
                </a:rPr>
                <a:t>*</a:t>
              </a:r>
              <a:endParaRPr lang="en-US" sz="8000" b="1" dirty="0">
                <a:solidFill>
                  <a:srgbClr val="CC00CC"/>
                </a:solidFill>
                <a:latin typeface="Californian FB" panose="0207040306080B03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365125"/>
              <a:ext cx="3590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000" dirty="0">
                  <a:solidFill>
                    <a:srgbClr val="CC00CC"/>
                  </a:solidFill>
                  <a:latin typeface="Californian FB" panose="0207040306080B030204" pitchFamily="18" charset="0"/>
                </a:rPr>
                <a:t>                     אפקט דו-לשוניות</a:t>
              </a:r>
              <a:endParaRPr lang="en-US" sz="2000" b="1" dirty="0">
                <a:solidFill>
                  <a:srgbClr val="CC00CC"/>
                </a:solidFill>
                <a:latin typeface="Californian FB" panose="0207040306080B0302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4415" y="3024636"/>
              <a:ext cx="876065" cy="1227077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19437" y="3930244"/>
              <a:ext cx="753063" cy="916781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66750" y="775460"/>
            <a:ext cx="8455142" cy="2599696"/>
            <a:chOff x="666750" y="775460"/>
            <a:chExt cx="8455142" cy="2599696"/>
          </a:xfrm>
        </p:grpSpPr>
        <p:sp>
          <p:nvSpPr>
            <p:cNvPr id="9" name="TextBox 8"/>
            <p:cNvSpPr txBox="1"/>
            <p:nvPr/>
          </p:nvSpPr>
          <p:spPr>
            <a:xfrm>
              <a:off x="666750" y="775460"/>
              <a:ext cx="3289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he-IL" sz="2000" dirty="0">
                  <a:solidFill>
                    <a:srgbClr val="009999"/>
                  </a:solidFill>
                  <a:latin typeface="Californian FB" panose="0207040306080B030204" pitchFamily="18" charset="0"/>
                </a:rPr>
                <a:t>אפקט </a:t>
              </a:r>
              <a:r>
                <a:rPr lang="en-US" sz="2000" dirty="0">
                  <a:solidFill>
                    <a:srgbClr val="009999"/>
                  </a:solidFill>
                  <a:latin typeface="Californian FB" panose="0207040306080B030204" pitchFamily="18" charset="0"/>
                </a:rPr>
                <a:t>DLD</a:t>
              </a:r>
              <a:endParaRPr lang="en-US" sz="2000" b="1" dirty="0">
                <a:solidFill>
                  <a:srgbClr val="009999"/>
                </a:solidFill>
                <a:latin typeface="Californian FB" panose="0207040306080B03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0480" y="1623173"/>
              <a:ext cx="10987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9999"/>
                  </a:solidFill>
                  <a:latin typeface="Californian FB" panose="0207040306080B030204" pitchFamily="18" charset="0"/>
                </a:rPr>
                <a:t>*</a:t>
              </a:r>
              <a:endParaRPr lang="en-US" sz="8000" b="1" dirty="0">
                <a:solidFill>
                  <a:srgbClr val="009999"/>
                </a:solidFill>
                <a:latin typeface="Californian FB" panose="0207040306080B03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9437" y="1658893"/>
              <a:ext cx="10987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9999"/>
                  </a:solidFill>
                  <a:latin typeface="Californian FB" panose="0207040306080B030204" pitchFamily="18" charset="0"/>
                </a:rPr>
                <a:t>*</a:t>
              </a:r>
              <a:endParaRPr lang="en-US" sz="8000" b="1" dirty="0">
                <a:solidFill>
                  <a:srgbClr val="009999"/>
                </a:solidFill>
                <a:latin typeface="Californian FB" panose="0207040306080B0302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956050" y="2322123"/>
              <a:ext cx="3218744" cy="0"/>
            </a:xfrm>
            <a:prstGeom prst="line">
              <a:avLst/>
            </a:prstGeom>
            <a:ln w="1905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56050" y="2322123"/>
              <a:ext cx="3175" cy="261921"/>
            </a:xfrm>
            <a:prstGeom prst="line">
              <a:avLst/>
            </a:prstGeom>
            <a:ln w="1905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174794" y="2322123"/>
              <a:ext cx="0" cy="765990"/>
            </a:xfrm>
            <a:prstGeom prst="line">
              <a:avLst/>
            </a:prstGeom>
            <a:ln w="1905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903148" y="2609166"/>
              <a:ext cx="3218744" cy="0"/>
            </a:xfrm>
            <a:prstGeom prst="line">
              <a:avLst/>
            </a:prstGeom>
            <a:ln w="1905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03148" y="2609166"/>
              <a:ext cx="3175" cy="261921"/>
            </a:xfrm>
            <a:prstGeom prst="line">
              <a:avLst/>
            </a:prstGeom>
            <a:ln w="1905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21892" y="2609166"/>
              <a:ext cx="0" cy="765990"/>
            </a:xfrm>
            <a:prstGeom prst="line">
              <a:avLst/>
            </a:prstGeom>
            <a:ln w="1905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006747" y="950122"/>
            <a:ext cx="1098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/>
                </a:solidFill>
                <a:latin typeface="Californian FB" panose="0207040306080B030204" pitchFamily="18" charset="0"/>
              </a:rPr>
              <a:t>*</a:t>
            </a:r>
            <a:endParaRPr lang="en-US" sz="8000" b="1" dirty="0">
              <a:solidFill>
                <a:schemeClr val="accent2"/>
              </a:solidFill>
              <a:latin typeface="Californian FB" panose="0207040306080B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160181"/>
            <a:ext cx="396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e-IL" dirty="0">
                <a:solidFill>
                  <a:schemeClr val="accent2"/>
                </a:solidFill>
                <a:latin typeface="Californian FB" panose="0207040306080B030204" pitchFamily="18" charset="0"/>
              </a:rPr>
              <a:t>   </a:t>
            </a:r>
            <a:r>
              <a:rPr lang="he-IL" sz="2000" dirty="0" err="1">
                <a:solidFill>
                  <a:schemeClr val="accent2"/>
                </a:solidFill>
                <a:latin typeface="Californian FB" panose="0207040306080B030204" pitchFamily="18" charset="0"/>
              </a:rPr>
              <a:t>אינטרקציה</a:t>
            </a:r>
            <a:r>
              <a:rPr lang="he-IL" sz="2000" dirty="0">
                <a:solidFill>
                  <a:schemeClr val="accent2"/>
                </a:solidFill>
                <a:latin typeface="Californian FB" panose="0207040306080B030204" pitchFamily="18" charset="0"/>
              </a:rPr>
              <a:t>: דו לשוניות ו</a:t>
            </a:r>
            <a:r>
              <a:rPr lang="en-US" sz="2000" dirty="0">
                <a:solidFill>
                  <a:schemeClr val="accent2"/>
                </a:solidFill>
                <a:latin typeface="Californian FB" panose="0207040306080B030204" pitchFamily="18" charset="0"/>
              </a:rPr>
              <a:t>DLD</a:t>
            </a:r>
            <a:endParaRPr lang="en-US" sz="2000" b="1" dirty="0">
              <a:solidFill>
                <a:schemeClr val="accent2"/>
              </a:solidFill>
              <a:latin typeface="Californian FB" panose="0207040306080B03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76170" y="4637475"/>
            <a:ext cx="758355" cy="266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A891DDC-F6CD-4018-A709-31ABC471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3751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0" grpId="0"/>
      <p:bldP spid="31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678"/>
            <a:ext cx="10515600" cy="1325563"/>
          </a:xfrm>
        </p:spPr>
        <p:txBody>
          <a:bodyPr/>
          <a:lstStyle/>
          <a:p>
            <a:r>
              <a:rPr lang="he-IL" dirty="0">
                <a:cs typeface="+mn-cs"/>
              </a:rPr>
              <a:t>כלומר -</a:t>
            </a:r>
            <a:r>
              <a:rPr lang="he-IL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3600" dirty="0"/>
              <a:t>ילדים דו-לשוניים עם לקות שפה לא ביצעו טוב יותר מילדים חד-לשוניים עם לקות שפה.</a:t>
            </a:r>
            <a:r>
              <a:rPr lang="he-IL" sz="3600" dirty="0">
                <a:solidFill>
                  <a:schemeClr val="accent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sz="36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3600" dirty="0"/>
              <a:t>דו-לשוניות לא גרמה קושי נוסף בביצוע המטלות בהשוואה לילדים חד לשוניים.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sz="3600" dirty="0"/>
              <a:t>מכאן שדו-לשוניות אינה מחמירה לקות שפה. </a:t>
            </a:r>
            <a:endParaRPr lang="he-IL" i="1" dirty="0">
              <a:solidFill>
                <a:schemeClr val="accent1"/>
              </a:solidFill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F548715-15CD-46B7-9D4B-72DE8D4B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411484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30E3D3-31DA-4AEF-9E5E-37B22DFD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מאבחון לטיפול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FD2735-CBF0-4069-8271-F9AE536A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ניתוח איכותי של טעויות השיום</a:t>
            </a:r>
          </a:p>
          <a:p>
            <a:pPr marL="514350" indent="-514350">
              <a:buFont typeface="+mj-lt"/>
              <a:buAutoNum type="arabicPeriod"/>
            </a:pP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תכנון התערבות על פי סוגי הטעויות</a:t>
            </a:r>
          </a:p>
          <a:p>
            <a:pPr marL="514350" indent="-514350">
              <a:buFont typeface="+mj-lt"/>
              <a:buAutoNum type="arabicPeriod"/>
            </a:pP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התייחסות הן לאחסון המילים והן לאסטרטגיות שליפה</a:t>
            </a:r>
          </a:p>
          <a:p>
            <a:pPr marL="514350" indent="-514350">
              <a:buFont typeface="+mj-lt"/>
              <a:buAutoNum type="arabicPeriod"/>
            </a:pP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תרגול ברמת המילה הבודדת        משפט        שיח</a:t>
            </a:r>
          </a:p>
        </p:txBody>
      </p:sp>
      <p:sp>
        <p:nvSpPr>
          <p:cNvPr id="4" name="חץ: שמאלה 3">
            <a:extLst>
              <a:ext uri="{FF2B5EF4-FFF2-40B4-BE49-F238E27FC236}">
                <a16:creationId xmlns:a16="http://schemas.microsoft.com/office/drawing/2014/main" id="{C00768A3-5765-4DE9-9BA5-3900604E4DEA}"/>
              </a:ext>
            </a:extLst>
          </p:cNvPr>
          <p:cNvSpPr/>
          <p:nvPr/>
        </p:nvSpPr>
        <p:spPr>
          <a:xfrm>
            <a:off x="6096000" y="4910009"/>
            <a:ext cx="65921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חץ: שמאלה 4">
            <a:extLst>
              <a:ext uri="{FF2B5EF4-FFF2-40B4-BE49-F238E27FC236}">
                <a16:creationId xmlns:a16="http://schemas.microsoft.com/office/drawing/2014/main" id="{2CDAADDB-2717-4A3E-B0F5-F6C05D1115F6}"/>
              </a:ext>
            </a:extLst>
          </p:cNvPr>
          <p:cNvSpPr/>
          <p:nvPr/>
        </p:nvSpPr>
        <p:spPr>
          <a:xfrm>
            <a:off x="4490485" y="4910009"/>
            <a:ext cx="65921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DC22297-57B5-43A2-87EF-63D489FA4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8" y="470490"/>
            <a:ext cx="2857500" cy="1600200"/>
          </a:xfrm>
          <a:prstGeom prst="rect">
            <a:avLst/>
          </a:prstGeom>
        </p:spPr>
      </p:pic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6437D885-5027-47D8-AB85-41484326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399250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464253-5963-4117-8745-588782E7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מאבחון לטיפול </a:t>
            </a:r>
            <a:r>
              <a:rPr lang="he-IL" b="1" dirty="0">
                <a:cs typeface="+mn-cs"/>
              </a:rPr>
              <a:t>– טעויות סמנטיות </a:t>
            </a:r>
            <a:endParaRPr lang="he-IL" i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BB91302-907D-4AE0-959B-84E7F6C0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טעויות סמנטיות </a:t>
            </a:r>
            <a:r>
              <a:rPr lang="he-IL" dirty="0"/>
              <a:t>– מעידות על קושי ב...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הטיפול מתייחס להיבטים סמנטיים ומורפו-פונולוגיים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הלקות לא תמיד בלקסיקון הסמנטי!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BF5B0C3-C46E-4C4E-99A2-9FC49002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6812BA0-9744-4FA8-81E2-2E57738674A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14683" r="41651" b="12698"/>
          <a:stretch/>
        </p:blipFill>
        <p:spPr bwMode="auto">
          <a:xfrm>
            <a:off x="0" y="152960"/>
            <a:ext cx="1219200" cy="3486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745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F1957B-B79A-46E5-8D9A-BC850C19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04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cs typeface="+mn-cs"/>
              </a:rPr>
              <a:t>מאבחון לטיפול </a:t>
            </a:r>
            <a:r>
              <a:rPr lang="he-IL" b="1" dirty="0">
                <a:cs typeface="+mn-cs"/>
              </a:rPr>
              <a:t>- טעויות סמנטיות</a:t>
            </a:r>
            <a:endParaRPr lang="he-I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9B8970-ED80-4A9D-849F-5C496B5D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50286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r>
              <a:rPr lang="he-IL" dirty="0"/>
              <a:t>רוב המילים בעברית מורכבות משורש המוצב בתוך תבנית (משקל):</a:t>
            </a:r>
          </a:p>
          <a:p>
            <a:pPr marL="0" indent="0">
              <a:buNone/>
            </a:pPr>
            <a:r>
              <a:rPr lang="he-IL" dirty="0" err="1"/>
              <a:t>ס.פ.ר</a:t>
            </a:r>
            <a:r>
              <a:rPr lang="he-IL" dirty="0"/>
              <a:t> – ספר, ספרייה, סופר, סיפור, ספרן, ספרות... </a:t>
            </a:r>
          </a:p>
          <a:p>
            <a:pPr marL="0" indent="0">
              <a:buNone/>
            </a:pPr>
            <a:r>
              <a:rPr lang="he-IL" dirty="0"/>
              <a:t>בניגוד למשל לאנגלית:					</a:t>
            </a:r>
          </a:p>
          <a:p>
            <a:pPr marL="0" indent="0">
              <a:buNone/>
            </a:pPr>
            <a:r>
              <a:rPr lang="en-US" dirty="0"/>
              <a:t>book, library, author, story, literature…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הפעלים נגזרים על פי תבניות (בניינים):</a:t>
            </a:r>
          </a:p>
          <a:p>
            <a:pPr marL="0" indent="0">
              <a:buNone/>
            </a:pPr>
            <a:r>
              <a:rPr lang="he-IL" dirty="0"/>
              <a:t>לובש, מתלבש, מלביש...</a:t>
            </a:r>
          </a:p>
          <a:p>
            <a:pPr lvl="1"/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78F3B4F-67C2-4D16-BF53-452638C7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AAC3209-EAF0-4F8F-88C6-96EC9025A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01" y="2764202"/>
            <a:ext cx="1956986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2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56AA85-F30E-45B2-A7AC-C2F7D9F4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מאבחון לטיפול </a:t>
            </a:r>
            <a:r>
              <a:rPr lang="he-IL" b="1" dirty="0">
                <a:cs typeface="+mn-cs"/>
              </a:rPr>
              <a:t>– תיאור במקום שיום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94C17C-1407-48AC-8877-D8E8FE47C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/>
              <a:t>תיאור במקום שיום </a:t>
            </a:r>
            <a:r>
              <a:rPr lang="he-IL" dirty="0"/>
              <a:t>מעיד על קושי ב... </a:t>
            </a:r>
          </a:p>
          <a:p>
            <a:pPr marL="0" indent="0">
              <a:buNone/>
            </a:pPr>
            <a:r>
              <a:rPr lang="he-IL" dirty="0"/>
              <a:t>פעמים רבות התיאורים חלקיים או לא מדויקים</a:t>
            </a:r>
          </a:p>
          <a:p>
            <a:pPr marL="0" indent="0">
              <a:buNone/>
            </a:pPr>
            <a:endParaRPr lang="he-I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he-IL" dirty="0"/>
              <a:t>הטיפול מתייחס לאחסון הקטגוריאלי ומעבר מתיאורים כלליים</a:t>
            </a:r>
          </a:p>
          <a:p>
            <a:pPr marL="0" indent="0">
              <a:buNone/>
            </a:pPr>
            <a:r>
              <a:rPr lang="he-IL" dirty="0"/>
              <a:t>לתיאורים ספציפיים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ED54B4-EB64-4693-A6A8-4E2790FA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F34A949-6068-4B33-8B95-926CE021626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14683" r="41651" b="12698"/>
          <a:stretch/>
        </p:blipFill>
        <p:spPr bwMode="auto">
          <a:xfrm>
            <a:off x="228600" y="256372"/>
            <a:ext cx="1219200" cy="3486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0558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04D848-B2AF-4069-8ED7-819CB2CB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8188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cs typeface="+mn-cs"/>
              </a:rPr>
              <a:t>מאבחון לטיפול- </a:t>
            </a:r>
            <a:r>
              <a:rPr lang="he-IL" b="1" dirty="0">
                <a:cs typeface="+mn-cs"/>
              </a:rPr>
              <a:t>טעויות אסוציאטיביות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2882CB2-A27C-4DB0-8414-26E87F48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766"/>
            <a:ext cx="10515600" cy="5101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טעויות אסוציאטיביות </a:t>
            </a:r>
            <a:r>
              <a:rPr lang="he-IL" dirty="0"/>
              <a:t>מעידות על קושי ב...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u="sng" dirty="0"/>
              <a:t>טעות סמנטית</a:t>
            </a:r>
            <a:r>
              <a:rPr lang="he-IL" dirty="0"/>
              <a:t>				</a:t>
            </a:r>
            <a:r>
              <a:rPr lang="he-IL" u="sng" dirty="0"/>
              <a:t>טעות אסוציאטיבית</a:t>
            </a:r>
          </a:p>
          <a:p>
            <a:pPr marL="0" indent="0">
              <a:buNone/>
            </a:pPr>
            <a:r>
              <a:rPr lang="he-IL" dirty="0"/>
              <a:t>אוטובוס במקום משאית		כביש במקום משאית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בעיה באחסון? חשיבה אסוציאטיבית? קשב?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E267648-EBAA-477B-BE99-C6722785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21B84C0-08CD-4C89-BB25-99DFA80FDBC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14683" r="41651" b="12698"/>
          <a:stretch/>
        </p:blipFill>
        <p:spPr bwMode="auto">
          <a:xfrm>
            <a:off x="228600" y="249382"/>
            <a:ext cx="1219200" cy="3486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75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cs typeface="+mn-cs"/>
              </a:rPr>
              <a:t>מבנה הסדנה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תיאור האוכלוסייה והלקות</a:t>
            </a:r>
            <a:endParaRPr lang="en-US" sz="3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אבחון יכולת השליפה הלקסיקאלית</a:t>
            </a:r>
            <a:endParaRPr lang="en-US" sz="3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תרגיל: ניתוח טעויות שיום של ילדים חד ודו-לשוניים</a:t>
            </a:r>
            <a:endParaRPr lang="en-US" sz="3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תיאור מקרה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דו-לשוניות ולקות שפה</a:t>
            </a:r>
            <a:endParaRPr lang="en-US" sz="3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מאבחון לטיפול - תהליך ההתערבות</a:t>
            </a:r>
            <a:endParaRPr lang="en-US" sz="3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תרגיל: פרופילים שונים של ילדים עם לקות בשליפה</a:t>
            </a:r>
            <a:endParaRPr lang="en-US" sz="3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טיפול בילדים דו-לשוניים עם לקות בשליפה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תיאור מקרה (אם יתיר הזמן...)</a:t>
            </a:r>
            <a:endParaRPr lang="en-US" sz="3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3000" dirty="0"/>
              <a:t>סיכום</a:t>
            </a:r>
            <a:endParaRPr lang="en-US" sz="3000" dirty="0"/>
          </a:p>
          <a:p>
            <a:pPr>
              <a:buFont typeface="Wingdings" panose="05000000000000000000" pitchFamily="2" charset="2"/>
              <a:buChar char="§"/>
            </a:pPr>
            <a:endParaRPr lang="he-I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336771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2323A2-4060-472E-A24C-3D29BB3F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מאבחון לטיפול </a:t>
            </a:r>
            <a:r>
              <a:rPr lang="he-IL" b="1" dirty="0">
                <a:cs typeface="+mn-cs"/>
              </a:rPr>
              <a:t>– טעויות פונולוגיות 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79DAAC-1CE0-49F2-8F98-B426C0AE2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טעויות פונולוגיות </a:t>
            </a:r>
            <a:r>
              <a:rPr lang="he-IL" dirty="0"/>
              <a:t>מעידות על קושי ב...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הטיפול מתייחס להיבטים מגוונים של הידע הפונולוגי</a:t>
            </a:r>
          </a:p>
          <a:p>
            <a:pPr marL="0" indent="0">
              <a:buNone/>
            </a:pPr>
            <a:r>
              <a:rPr lang="he-IL" dirty="0"/>
              <a:t>לפי הספרות מומלץ לעבוד גם על מידע </a:t>
            </a:r>
            <a:r>
              <a:rPr lang="he-IL" dirty="0" err="1"/>
              <a:t>פרוזודי</a:t>
            </a:r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b="1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CA92A51-267E-45C8-BDD1-214791EC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0F41491-BCDF-4C5B-8F7D-546D81F3125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14683" r="41651" b="12698"/>
          <a:stretch/>
        </p:blipFill>
        <p:spPr bwMode="auto">
          <a:xfrm>
            <a:off x="237508" y="181337"/>
            <a:ext cx="878773" cy="2918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9476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0147ED-C263-4B28-8D23-11F2E37C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/>
          <a:lstStyle/>
          <a:p>
            <a:pPr algn="ctr"/>
            <a:r>
              <a:rPr lang="he-IL" dirty="0">
                <a:cs typeface="+mn-cs"/>
              </a:rPr>
              <a:t>מאבחון לטיפול </a:t>
            </a:r>
            <a:r>
              <a:rPr lang="he-IL" b="1" dirty="0">
                <a:cs typeface="+mn-cs"/>
              </a:rPr>
              <a:t>- היסוסים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432AFCE-269B-4EBC-8DE1-2603FB5C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264331"/>
            <a:ext cx="10881360" cy="5593669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היסוסים </a:t>
            </a:r>
            <a:r>
              <a:rPr lang="he-IL" dirty="0"/>
              <a:t>מעידים על קושי ב...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הטיפול מיועד להשגת שליפה מהירה של מילים על בסיס סמנטי,</a:t>
            </a:r>
          </a:p>
          <a:p>
            <a:pPr marL="0" indent="0">
              <a:buNone/>
            </a:pPr>
            <a:r>
              <a:rPr lang="he-IL" dirty="0"/>
              <a:t>פונולוגי ומורפו-פונולוגי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dirty="0"/>
          </a:p>
        </p:txBody>
      </p:sp>
      <p:sp>
        <p:nvSpPr>
          <p:cNvPr id="10" name="מציין מיקום של כותרת תחתונה 9">
            <a:extLst>
              <a:ext uri="{FF2B5EF4-FFF2-40B4-BE49-F238E27FC236}">
                <a16:creationId xmlns:a16="http://schemas.microsoft.com/office/drawing/2014/main" id="{1AE91339-E848-4D47-9C06-E9E9F165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3010"/>
            <a:ext cx="4114800" cy="234990"/>
          </a:xfrm>
        </p:spPr>
        <p:txBody>
          <a:bodyPr/>
          <a:lstStyle/>
          <a:p>
            <a:r>
              <a:rPr lang="he-IL" dirty="0" err="1"/>
              <a:t>קריזר</a:t>
            </a:r>
            <a:r>
              <a:rPr lang="he-IL" dirty="0"/>
              <a:t> </a:t>
            </a:r>
            <a:r>
              <a:rPr lang="he-IL" dirty="0" err="1"/>
              <a:t>ונובוגרודסקי</a:t>
            </a:r>
            <a:r>
              <a:rPr lang="he-IL" dirty="0"/>
              <a:t>, כנס </a:t>
            </a:r>
            <a:r>
              <a:rPr lang="he-IL" dirty="0" err="1"/>
              <a:t>קתש</a:t>
            </a:r>
            <a:r>
              <a:rPr lang="he-IL" dirty="0"/>
              <a:t>,  פברואר 2020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6CE42FCA-E495-4E49-A183-06759436A0D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14683" r="41651" b="12698"/>
          <a:stretch/>
        </p:blipFill>
        <p:spPr bwMode="auto">
          <a:xfrm>
            <a:off x="286870" y="190006"/>
            <a:ext cx="1102659" cy="2998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858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41A4F4-156A-4069-8C43-5E58EFA2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מאבחון לטיפול </a:t>
            </a:r>
            <a:r>
              <a:rPr lang="he-IL" b="1" dirty="0">
                <a:cs typeface="+mn-cs"/>
              </a:rPr>
              <a:t>– טעויות מורפולוגיות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FD1665-90E8-4115-9E2F-F3AEA50C8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/>
              <a:t>טעויות מורפולוגיות </a:t>
            </a:r>
            <a:r>
              <a:rPr lang="he-IL" dirty="0"/>
              <a:t>מעידות על קושי ב...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רוב הטעויות:  </a:t>
            </a:r>
            <a:r>
              <a:rPr lang="he-IL" b="1" dirty="0"/>
              <a:t>שורש נכון, משקל שגוי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dirty="0"/>
              <a:t>הטיפול מתייחס לשיפור המודעות המורפולוגית</a:t>
            </a:r>
            <a:endParaRPr lang="he-IL" b="1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147BEF2-6F20-4535-B4E2-3BB46528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0FE2A9FD-44D7-4D74-9A74-780AF47EFBA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14683" r="41651" b="12698"/>
          <a:stretch/>
        </p:blipFill>
        <p:spPr bwMode="auto">
          <a:xfrm>
            <a:off x="368135" y="365125"/>
            <a:ext cx="1219200" cy="3486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9194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0AD466-0EB6-4AFB-B650-F7264219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מאבחון לטיפול – </a:t>
            </a:r>
            <a:r>
              <a:rPr lang="he-IL" b="1" dirty="0">
                <a:cs typeface="+mn-cs"/>
              </a:rPr>
              <a:t>תגובת "לא יודע"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7C74B5-2C4B-482A-B844-2D596A56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dirty="0"/>
          </a:p>
          <a:p>
            <a:r>
              <a:rPr lang="he-IL" dirty="0"/>
              <a:t>דפוס תגובה?</a:t>
            </a:r>
          </a:p>
          <a:p>
            <a:r>
              <a:rPr lang="he-IL" dirty="0"/>
              <a:t>מקור רגשי? </a:t>
            </a:r>
          </a:p>
          <a:p>
            <a:r>
              <a:rPr lang="he-IL" dirty="0"/>
              <a:t>מודעות-יתר?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EB8D375-B821-41E6-8E68-6CAFADD3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BA69C90-C282-45C3-BE0E-9905EE75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1" y="1090372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0A50F6-D4D7-4391-8F56-FEAE2381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מאבחון לטיפול </a:t>
            </a:r>
            <a:r>
              <a:rPr lang="he-IL" b="1" dirty="0">
                <a:cs typeface="+mn-cs"/>
              </a:rPr>
              <a:t>- ילדים דו-לשוניים </a:t>
            </a:r>
            <a:br>
              <a:rPr lang="he-IL" b="1" dirty="0">
                <a:cs typeface="+mn-cs"/>
              </a:rPr>
            </a:br>
            <a:r>
              <a:rPr lang="he-IL" b="1" dirty="0">
                <a:cs typeface="+mn-cs"/>
              </a:rPr>
              <a:t>עם קשיי שליפה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9C0FBB-6A07-4C02-87B9-8F38E3C58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530" y="1690689"/>
            <a:ext cx="10094026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r>
              <a:rPr lang="he-IL" sz="3600" dirty="0"/>
              <a:t>חסרים לקסיקאליים?</a:t>
            </a:r>
          </a:p>
          <a:p>
            <a:pPr marL="0" indent="0">
              <a:buNone/>
            </a:pPr>
            <a:endParaRPr lang="he-IL" sz="3600" dirty="0"/>
          </a:p>
          <a:p>
            <a:pPr marL="0" indent="0">
              <a:buNone/>
            </a:pPr>
            <a:r>
              <a:rPr lang="he-IL" sz="3600" dirty="0"/>
              <a:t> קשיי שליפה?</a:t>
            </a:r>
          </a:p>
          <a:p>
            <a:pPr marL="0" indent="0">
              <a:buNone/>
            </a:pPr>
            <a:endParaRPr lang="he-IL" sz="3600" dirty="0"/>
          </a:p>
          <a:p>
            <a:pPr marL="0" indent="0">
              <a:buNone/>
            </a:pPr>
            <a:endParaRPr lang="he-IL" sz="3600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EC33543-823A-455E-9C91-3D2C8566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2090053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2328A7-25BB-49E0-87DF-3D4D4A4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365125"/>
            <a:ext cx="9677400" cy="1325563"/>
          </a:xfrm>
        </p:spPr>
        <p:txBody>
          <a:bodyPr/>
          <a:lstStyle/>
          <a:p>
            <a:pPr algn="ctr"/>
            <a:r>
              <a:rPr lang="he-IL" dirty="0">
                <a:cs typeface="+mn-cs"/>
              </a:rPr>
              <a:t>מאבחון לטיפול </a:t>
            </a:r>
            <a:r>
              <a:rPr lang="he-IL" b="1" dirty="0">
                <a:cs typeface="+mn-cs"/>
              </a:rPr>
              <a:t>- ילדים דו-לשוניים </a:t>
            </a:r>
            <a:br>
              <a:rPr lang="he-IL" b="1" dirty="0">
                <a:cs typeface="+mn-cs"/>
              </a:rPr>
            </a:br>
            <a:r>
              <a:rPr lang="he-IL" b="1" dirty="0">
                <a:cs typeface="+mn-cs"/>
              </a:rPr>
              <a:t>עם</a:t>
            </a:r>
            <a:r>
              <a:rPr lang="en-US" b="1" dirty="0">
                <a:cs typeface="+mn-cs"/>
              </a:rPr>
              <a:t>  </a:t>
            </a:r>
            <a:r>
              <a:rPr lang="he-IL" b="1" dirty="0">
                <a:cs typeface="+mn-cs"/>
              </a:rPr>
              <a:t>קשיי שליפה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FBF653-EEEE-4199-9958-1FB7AC3D9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545"/>
            <a:ext cx="10515600" cy="39244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עידוד השימוש בשתי השפות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שימוש במילות </a:t>
            </a:r>
            <a:r>
              <a:rPr lang="he-IL" dirty="0" err="1"/>
              <a:t>קוגנייט</a:t>
            </a:r>
            <a:endParaRPr lang="he-IL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אסטרטגיות שליפה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ביצוע </a:t>
            </a:r>
            <a:r>
              <a:rPr lang="he-IL" b="1" dirty="0"/>
              <a:t>תהליכים מקבילים </a:t>
            </a:r>
            <a:r>
              <a:rPr lang="he-IL" dirty="0"/>
              <a:t>בשפת הבית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76C56F-0FBB-4070-9EAA-221046E0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69" y="2558159"/>
            <a:ext cx="2143125" cy="2143125"/>
          </a:xfrm>
          <a:prstGeom prst="rect">
            <a:avLst/>
          </a:prstGeom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3739986-14CA-4243-A180-D64F6AAD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38398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EC7640-C4FA-4CD7-A24F-E8A67BB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סיכום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FAD46E7-C834-4571-917B-0D30C5E21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46925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קשיי שליפה משפיעים לרעה על יכולת ההבעה המילולית הדבורה והכתובה ויוצרים כשלים תקשורתיים בין השותפים לשיחה.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קשיי שליפה גורמים תסכול רב לדובר בשל הפגיעה בתפקוד החברתי והאקדמי.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חשוב לבצע ניתוח איכותי של השגיאות כדי לתכנן תוכנית התערבות המשקפת את פרופיל השגיאות, בהסתמך על מודל שליפת המילים.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תשומת לב מיוחדת צריכה להינתן לילדים דו-לשוניים עם קשיי שליפה.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חשוב להדריך את ההורים ואת הצוותים החינוכיים כיצד להתייחס לשימוש בשתי השפות.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5A4D5BD-FC13-46CE-AC18-45D4AF19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18446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C9CED6-1EBA-456B-84FC-7143A380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ED8351FC-D850-4FAD-BBF9-694E30189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4491623" cy="4195842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4B7433E-A0DC-4CF6-B593-DF242401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9823" y="2160508"/>
            <a:ext cx="616549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hlinkClick r:id="rId4"/>
              </a:rPr>
              <a:t>vardak@gmail.com</a:t>
            </a:r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r>
              <a:rPr lang="en-US" sz="2400" dirty="0">
                <a:hlinkClick r:id="rId5"/>
              </a:rPr>
              <a:t>rnovogr1@univ.haifa.ac.il</a:t>
            </a:r>
            <a:endParaRPr lang="en-US" sz="2400" dirty="0"/>
          </a:p>
          <a:p>
            <a:pPr algn="l" rtl="0"/>
            <a:endParaRPr lang="en-US" sz="2400" dirty="0"/>
          </a:p>
          <a:p>
            <a:pPr algn="r"/>
            <a:r>
              <a:rPr lang="he-IL" sz="2400" dirty="0"/>
              <a:t>ניתן למצוא </a:t>
            </a:r>
            <a:r>
              <a:rPr lang="he-IL" sz="2400"/>
              <a:t>חומר רלבנטי בקישורים הבאים:</a:t>
            </a:r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r>
              <a:rPr lang="en-US" sz="2400" dirty="0">
                <a:hlinkClick r:id="rId6"/>
              </a:rPr>
              <a:t>http://hw.haifa.ac.il/en/people/csd/rnovogr1</a:t>
            </a:r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r>
              <a:rPr lang="en-US" sz="2400" dirty="0">
                <a:hlinkClick r:id="rId7"/>
              </a:rPr>
              <a:t>https://www.vardakreiser.co.il/</a:t>
            </a:r>
            <a:endParaRPr lang="en-US" sz="2400" dirty="0"/>
          </a:p>
          <a:p>
            <a:pPr algn="l" rtl="0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465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268830"/>
            <a:ext cx="7239412" cy="244797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70" y="1492816"/>
            <a:ext cx="8088076" cy="3474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714" y="268830"/>
            <a:ext cx="3096126" cy="340580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489" y="3838558"/>
            <a:ext cx="7624576" cy="287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6" name="Picture 2" descr="Managing Children with Developmental Language Disorder: Theory and Practice Across Europe and Beyond, 1st Edition (Paperback) book 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2" y="2460225"/>
            <a:ext cx="26955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93843" y="903338"/>
            <a:ext cx="8995325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he-IL" sz="2400" b="1" dirty="0"/>
          </a:p>
          <a:p>
            <a:r>
              <a:rPr lang="he-IL" sz="2400" b="1" dirty="0"/>
              <a:t>היבטים לשוניים-ספציפיים בטיפול בילד דו-לשוני עם </a:t>
            </a:r>
          </a:p>
          <a:p>
            <a:r>
              <a:rPr lang="he-IL" sz="2400" b="1" dirty="0"/>
              <a:t>לקות שפה התפתחותית - תיאור מקרה</a:t>
            </a:r>
            <a:endParaRPr lang="en-US" sz="2400" dirty="0"/>
          </a:p>
          <a:p>
            <a:r>
              <a:rPr lang="he-IL" b="1" dirty="0"/>
              <a:t> </a:t>
            </a:r>
            <a:endParaRPr lang="en-US" dirty="0"/>
          </a:p>
          <a:p>
            <a:r>
              <a:rPr lang="he-IL" sz="1600" dirty="0"/>
              <a:t>ורדה </a:t>
            </a:r>
            <a:r>
              <a:rPr lang="he-IL" sz="1600" dirty="0" err="1"/>
              <a:t>קריזר</a:t>
            </a:r>
            <a:r>
              <a:rPr lang="he-IL" sz="1600" dirty="0"/>
              <a:t>, מכללת סמינר הקיבוצים, גורדון המכללה האקדמית לחינוך, קליניקה פרטית.</a:t>
            </a:r>
            <a:endParaRPr lang="en-US" sz="1600" dirty="0"/>
          </a:p>
          <a:p>
            <a:r>
              <a:rPr lang="he-IL" sz="1600" dirty="0"/>
              <a:t>רמה נובוגרודסקי, החוג להפרעות בתקשורת, אוניברסיטת חיפה</a:t>
            </a:r>
            <a:endParaRPr lang="en-US" sz="1600" dirty="0"/>
          </a:p>
          <a:p>
            <a:endParaRPr lang="he-I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6668" y="2043913"/>
            <a:ext cx="3315758" cy="1091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083" y="4908198"/>
            <a:ext cx="269557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Children with Developmental Language Disorders (DLD) </a:t>
            </a:r>
          </a:p>
          <a:p>
            <a:pPr algn="ctr"/>
            <a:r>
              <a:rPr lang="en-US" dirty="0"/>
              <a:t>in Israel - Assessment and intervention</a:t>
            </a:r>
            <a:endParaRPr lang="he-IL" dirty="0"/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5F5D238A-6485-44F8-BC7B-EABDDFF3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32208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F7245A-1BE4-412F-8566-8BD5BCB7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158"/>
            <a:ext cx="10515600" cy="946298"/>
          </a:xfrm>
        </p:spPr>
        <p:txBody>
          <a:bodyPr>
            <a:normAutofit fontScale="90000"/>
          </a:bodyPr>
          <a:lstStyle/>
          <a:p>
            <a:r>
              <a:rPr lang="he-IL" dirty="0"/>
              <a:t>		</a:t>
            </a:r>
            <a:r>
              <a:rPr lang="he-IL" b="1" dirty="0">
                <a:cs typeface="+mn-cs"/>
              </a:rPr>
              <a:t>על איזו אוכלוסייה מדובר?</a:t>
            </a:r>
            <a:br>
              <a:rPr lang="he-IL" b="1" dirty="0">
                <a:cs typeface="+mn-cs"/>
              </a:rPr>
            </a:b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12BD9BB-D7D6-4563-B3BA-7AD52C69A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456"/>
            <a:ext cx="10515600" cy="483589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/>
              <a:t>SLI</a:t>
            </a:r>
            <a:r>
              <a:rPr lang="en-US" dirty="0"/>
              <a:t> – Specific Language Impairment</a:t>
            </a:r>
          </a:p>
          <a:p>
            <a:pPr marL="0" indent="0">
              <a:buNone/>
            </a:pPr>
            <a:r>
              <a:rPr lang="he-IL" dirty="0"/>
              <a:t>דעות חלוקות בספרות ובקליניקה:</a:t>
            </a:r>
          </a:p>
          <a:p>
            <a:pPr marL="0" indent="0">
              <a:buNone/>
            </a:pPr>
            <a:r>
              <a:rPr lang="he-IL" dirty="0"/>
              <a:t>יש כזאת אוכלוסייה? יש תתי-סוגים?</a:t>
            </a:r>
          </a:p>
          <a:p>
            <a:pPr marL="0" indent="0">
              <a:buNone/>
            </a:pPr>
            <a:endParaRPr lang="he-IL" dirty="0"/>
          </a:p>
          <a:p>
            <a:pPr marL="0" indent="0" algn="l" rtl="0">
              <a:buNone/>
            </a:pPr>
            <a:r>
              <a:rPr lang="en-US" b="1" dirty="0"/>
              <a:t>DLD</a:t>
            </a:r>
            <a:r>
              <a:rPr lang="en-US" dirty="0"/>
              <a:t> – Developmental Language Disorder</a:t>
            </a:r>
            <a:r>
              <a:rPr lang="en-US" sz="2000" dirty="0"/>
              <a:t>*</a:t>
            </a:r>
          </a:p>
          <a:p>
            <a:pPr marL="0" indent="0" algn="r">
              <a:buNone/>
            </a:pPr>
            <a:r>
              <a:rPr lang="he-IL" dirty="0"/>
              <a:t>השינוי העיקרי – הלקות יכולה להצטרף ללקויות נוספות (</a:t>
            </a:r>
            <a:r>
              <a:rPr lang="en-US" dirty="0"/>
              <a:t>ASD</a:t>
            </a:r>
            <a:r>
              <a:rPr lang="he-IL" dirty="0"/>
              <a:t>, מוגבלות שכלית וכדו').</a:t>
            </a:r>
          </a:p>
          <a:p>
            <a:pPr marL="0" indent="0" algn="r">
              <a:buNone/>
            </a:pPr>
            <a:endParaRPr lang="he-IL" dirty="0"/>
          </a:p>
          <a:p>
            <a:pPr marL="0" indent="0" algn="l" rtl="0">
              <a:buNone/>
            </a:pPr>
            <a:r>
              <a:rPr lang="en-US" sz="2000" dirty="0"/>
              <a:t>           </a:t>
            </a:r>
            <a:endParaRPr lang="he-IL" sz="2000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7EEC8E7-3959-44F8-A573-0A99BCD0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pic>
        <p:nvPicPr>
          <p:cNvPr id="5" name="Picture 2" descr="Managing Children with Developmental Language Disorder: Theory and Practice Across Europe and Beyond, 1st Edition (Paperback) 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832985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E1F7245A-1BE4-412F-8566-8BD5BCB73CCD}"/>
              </a:ext>
            </a:extLst>
          </p:cNvPr>
          <p:cNvSpPr txBox="1">
            <a:spLocks/>
          </p:cNvSpPr>
          <p:nvPr/>
        </p:nvSpPr>
        <p:spPr>
          <a:xfrm>
            <a:off x="1718242" y="5257726"/>
            <a:ext cx="9588500" cy="9462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3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800" b="1" dirty="0"/>
              <a:t>*</a:t>
            </a:r>
            <a:r>
              <a:rPr lang="en-US" dirty="0"/>
              <a:t>Novogrodsky, R. &amp; Kreiser, V. (2019). Children with Developmental Language Disorders (DLD) in Israel - Assessment and intervention. In J., Law, C., Murphy, C., McKean, E. P., Þórðardóttir (</a:t>
            </a:r>
            <a:r>
              <a:rPr lang="en-US" dirty="0" err="1"/>
              <a:t>Eds</a:t>
            </a:r>
            <a:r>
              <a:rPr lang="en-US" dirty="0"/>
              <a:t>). The Theory and Practice of Managing the Child with Language Impairment- Across Europe and Beyond. Routledge publication</a:t>
            </a:r>
          </a:p>
        </p:txBody>
      </p:sp>
    </p:spTree>
    <p:extLst>
      <p:ext uri="{BB962C8B-B14F-4D97-AF65-F5344CB8AC3E}">
        <p14:creationId xmlns:p14="http://schemas.microsoft.com/office/powerpoint/2010/main" val="15249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>
                <a:cs typeface="+mn-cs"/>
              </a:rPr>
              <a:t>למה להתעקש על המונח </a:t>
            </a:r>
            <a:r>
              <a:rPr lang="en-US" sz="3200" b="1" dirty="0">
                <a:cs typeface="+mn-cs"/>
              </a:rPr>
              <a:t>DLD</a:t>
            </a:r>
            <a:r>
              <a:rPr lang="he-IL" sz="3200" b="1" dirty="0">
                <a:cs typeface="+mn-cs"/>
              </a:rPr>
              <a:t>?</a:t>
            </a:r>
            <a:br>
              <a:rPr lang="he-IL" sz="3200" b="1" dirty="0">
                <a:cs typeface="+mn-cs"/>
              </a:rPr>
            </a:br>
            <a:r>
              <a:rPr lang="en-US" sz="3200" b="1" dirty="0">
                <a:cs typeface="+mn-cs"/>
              </a:rPr>
              <a:t>The strength of the two 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D</a:t>
            </a:r>
            <a:r>
              <a:rPr lang="en-US" sz="3200" b="1" dirty="0">
                <a:cs typeface="+mn-cs"/>
              </a:rPr>
              <a:t>s                                                               </a:t>
            </a:r>
            <a:endParaRPr lang="he-IL" sz="32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dirty="0"/>
              <a:t>The first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dirty="0"/>
              <a:t> - for </a:t>
            </a:r>
            <a:r>
              <a:rPr lang="en-US" dirty="0">
                <a:solidFill>
                  <a:srgbClr val="FF0000"/>
                </a:solidFill>
              </a:rPr>
              <a:t>development</a:t>
            </a:r>
          </a:p>
          <a:p>
            <a:pPr marL="0" indent="0" rtl="0">
              <a:buNone/>
            </a:pPr>
            <a:r>
              <a:rPr lang="he-IL" dirty="0"/>
              <a:t>מדגיש שהקושי הוא התפתחותי ודורש ראייה התפתחותית</a:t>
            </a:r>
          </a:p>
          <a:p>
            <a:pPr marL="0" indent="0" rtl="0">
              <a:buNone/>
            </a:pPr>
            <a:endParaRPr lang="en-US" b="1" dirty="0"/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/>
              <a:t>The second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dirty="0"/>
              <a:t> - for </a:t>
            </a:r>
            <a:r>
              <a:rPr lang="en-US" dirty="0">
                <a:solidFill>
                  <a:srgbClr val="FF0000"/>
                </a:solidFill>
              </a:rPr>
              <a:t>disorder</a:t>
            </a:r>
            <a:r>
              <a:rPr lang="en-US" dirty="0"/>
              <a:t> –</a:t>
            </a:r>
          </a:p>
          <a:p>
            <a:pPr marL="0" indent="0" rtl="0">
              <a:buNone/>
            </a:pPr>
            <a:r>
              <a:rPr lang="he-IL" dirty="0"/>
              <a:t>מדגיש שמדובר בלקות מתמשכת לאורך החיים ולא באיחור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  <p:pic>
        <p:nvPicPr>
          <p:cNvPr id="5" name="Picture 2" descr="Managing Children with Developmental Language Disorder: Theory and Practice Across Europe and Beyond, 1st Edition (Paperback) book cover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59" y="5159321"/>
            <a:ext cx="767482" cy="115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D93157-F9E9-49C0-A21B-19AD8656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מודל לשליפה לקסיקאלית 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F5BDD688-78D0-46F7-B26F-E51063FCF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4108" y="1477926"/>
            <a:ext cx="7410892" cy="474212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A7E34E5-2CAE-4B40-A420-C79462F9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161930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D5B8FE-0B10-4581-89FB-C32D243A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651"/>
            <a:ext cx="10515600" cy="1180215"/>
          </a:xfrm>
        </p:spPr>
        <p:txBody>
          <a:bodyPr/>
          <a:lstStyle/>
          <a:p>
            <a:pPr algn="ctr"/>
            <a:r>
              <a:rPr lang="he-IL" b="1" dirty="0">
                <a:cs typeface="+mn-cs"/>
              </a:rPr>
              <a:t>על איזו לקות מדובר?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FCB908-3C26-4677-84CB-1DD71220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750"/>
            <a:ext cx="10515600" cy="48197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3200" dirty="0"/>
              <a:t>לקות בשליפה - התהליך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3200" dirty="0"/>
              <a:t>לקות בשיום   - המטלה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איך מתבטאת הלקות?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באילו מצבים מתבטאת הלקות?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 בעיה באחסון?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בעיה בנגישות?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A2AE71F-141E-42FD-A9F7-B419866BE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3526"/>
            <a:ext cx="2343150" cy="1952625"/>
          </a:xfrm>
          <a:prstGeom prst="rect">
            <a:avLst/>
          </a:prstGeom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E99B476-8A50-47C7-A884-852E3108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30598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A48E67-166C-49F7-B9EB-676035A1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43369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cs typeface="+mn-cs"/>
              </a:rPr>
              <a:t>אחסון ושליפה - מבדק השלמת משפטים</a:t>
            </a:r>
            <a:r>
              <a:rPr lang="he-IL" sz="3200" dirty="0">
                <a:cs typeface="+mn-cs"/>
              </a:rPr>
              <a:t>*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8006A8F-EFF7-4992-8408-1D830E006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676"/>
            <a:ext cx="10515600" cy="52866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u="sng" dirty="0"/>
              <a:t>מילים קשורות סמנטית</a:t>
            </a:r>
            <a:r>
              <a:rPr lang="he-IL" dirty="0"/>
              <a:t>		                </a:t>
            </a:r>
            <a:r>
              <a:rPr lang="he-IL" u="sng" dirty="0"/>
              <a:t>מילים קשורות סמנטית + מורפו-פונולוגית</a:t>
            </a:r>
          </a:p>
          <a:p>
            <a:pPr marL="0" indent="0">
              <a:buNone/>
            </a:pPr>
            <a:endParaRPr lang="he-IL" u="sng" dirty="0"/>
          </a:p>
          <a:p>
            <a:pPr marL="0" indent="0">
              <a:buNone/>
            </a:pPr>
            <a:r>
              <a:rPr lang="he-IL" dirty="0"/>
              <a:t>אני חותך ב				     אני מסנן ב</a:t>
            </a:r>
          </a:p>
          <a:p>
            <a:pPr marL="0" indent="0">
              <a:buNone/>
            </a:pPr>
            <a:r>
              <a:rPr lang="he-IL" dirty="0"/>
              <a:t>				</a:t>
            </a:r>
          </a:p>
          <a:p>
            <a:pPr marL="0" indent="0">
              <a:buNone/>
            </a:pPr>
            <a:r>
              <a:rPr lang="he-IL" dirty="0"/>
              <a:t>אני כותב ב				     אני צובע ב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אני דופק ב				     אני קודח ב		     			     	</a:t>
            </a:r>
          </a:p>
          <a:p>
            <a:pPr marL="0" indent="0">
              <a:buNone/>
            </a:pPr>
            <a:r>
              <a:rPr lang="he-IL" dirty="0"/>
              <a:t>				     			     </a:t>
            </a:r>
          </a:p>
          <a:p>
            <a:r>
              <a:rPr lang="he-IL" sz="3300" b="1" dirty="0"/>
              <a:t>נמצא הבדל בשליפה לטובת המילים הקשורות סמנטית + מורפו-פונולוגית </a:t>
            </a:r>
          </a:p>
          <a:p>
            <a:pPr marL="0" indent="0">
              <a:buNone/>
            </a:pPr>
            <a:r>
              <a:rPr lang="he-IL" sz="3300" b="1" dirty="0"/>
              <a:t>אבל - הופקו יותר טעויות מורפולוגיות </a:t>
            </a:r>
            <a:r>
              <a:rPr lang="he-IL" sz="3100" dirty="0"/>
              <a:t>(למשל: </a:t>
            </a:r>
            <a:r>
              <a:rPr lang="he-IL" sz="3100" i="1" dirty="0" err="1"/>
              <a:t>מדפסה</a:t>
            </a:r>
            <a:r>
              <a:rPr lang="he-IL" sz="3100" i="1" dirty="0"/>
              <a:t> במקום מדפסת)</a:t>
            </a:r>
          </a:p>
          <a:p>
            <a:pPr marL="0" indent="0">
              <a:buNone/>
            </a:pPr>
            <a:endParaRPr lang="he-IL" sz="3300" b="1" i="1" dirty="0"/>
          </a:p>
          <a:p>
            <a:pPr marL="0" indent="0">
              <a:buNone/>
            </a:pPr>
            <a:r>
              <a:rPr lang="he-IL" sz="2300" dirty="0"/>
              <a:t>*</a:t>
            </a:r>
            <a:r>
              <a:rPr lang="he-IL" sz="2300" dirty="0" err="1"/>
              <a:t>קריזר</a:t>
            </a:r>
            <a:r>
              <a:rPr lang="he-IL" sz="2300" dirty="0"/>
              <a:t> </a:t>
            </a:r>
            <a:r>
              <a:rPr lang="he-IL" sz="2300" dirty="0" err="1"/>
              <a:t>ונובוגרודסקי</a:t>
            </a:r>
            <a:r>
              <a:rPr lang="he-IL" sz="2300" dirty="0"/>
              <a:t> (2012). מַשְקֵל, מִשְקול, מִשְקולית (מִשקַל) – השפעת הקשר הסמנטי והמורפו-פונולוגי בין פעלים ושמות עצם על יכולת השליפה של ילדים עם לקות שפה ספציפית. ד"ש, 31, 21- 36.</a:t>
            </a:r>
            <a:endParaRPr lang="en-US" sz="2300" dirty="0"/>
          </a:p>
          <a:p>
            <a:endParaRPr lang="en-US" dirty="0"/>
          </a:p>
          <a:p>
            <a:endParaRPr lang="he-IL" sz="2100" b="1" i="1" dirty="0"/>
          </a:p>
          <a:p>
            <a:pPr marL="0" indent="0">
              <a:buNone/>
            </a:pPr>
            <a:endParaRPr lang="he-IL" sz="3300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E7D6D7B-917A-4A9C-A42F-67E912F4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122203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8A98B1-7A42-4DC1-B01C-06A121BE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10"/>
            <a:ext cx="10515600" cy="1070518"/>
          </a:xfrm>
        </p:spPr>
        <p:txBody>
          <a:bodyPr/>
          <a:lstStyle/>
          <a:p>
            <a:pPr algn="ctr"/>
            <a:r>
              <a:rPr lang="he-IL" b="1" dirty="0">
                <a:cs typeface="+mn-cs"/>
              </a:rPr>
              <a:t>כלי אבחון: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E0D3A8-3E3F-4293-8C2D-032B5450A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9624" y="1449238"/>
            <a:ext cx="11703424" cy="4940929"/>
          </a:xfrm>
        </p:spPr>
        <p:txBody>
          <a:bodyPr>
            <a:normAutofit lnSpcReduction="10000"/>
          </a:bodyPr>
          <a:lstStyle/>
          <a:p>
            <a:r>
              <a:rPr lang="he-IL" sz="3000" dirty="0"/>
              <a:t>מבחן 'שמש' (שיום מאה שמות עצם)/בירן ופרידמן </a:t>
            </a:r>
          </a:p>
          <a:p>
            <a:r>
              <a:rPr lang="he-IL" sz="3000" dirty="0"/>
              <a:t>מבחן שיום/גיתית קווה</a:t>
            </a:r>
          </a:p>
          <a:p>
            <a:r>
              <a:rPr lang="he-IL" sz="3000" dirty="0"/>
              <a:t>מבחן 'תבור' לאוצר מילים – ניתוח איכותי של הטעויות</a:t>
            </a:r>
          </a:p>
          <a:p>
            <a:r>
              <a:rPr lang="he-IL" sz="3000" dirty="0"/>
              <a:t>מבחן </a:t>
            </a:r>
            <a:r>
              <a:rPr lang="en-US" sz="3000" dirty="0"/>
              <a:t>RAN </a:t>
            </a:r>
            <a:r>
              <a:rPr lang="he-IL" sz="3000" dirty="0"/>
              <a:t>: שיום חפצים, ספרות, אותיות</a:t>
            </a:r>
          </a:p>
          <a:p>
            <a:r>
              <a:rPr lang="he-IL" sz="3000" dirty="0"/>
              <a:t>מבחן 'שתיל': שיום צבעים, שיום אותיות</a:t>
            </a:r>
          </a:p>
          <a:p>
            <a:r>
              <a:rPr lang="he-IL" sz="3000" dirty="0"/>
              <a:t>מבחן </a:t>
            </a:r>
            <a:r>
              <a:rPr lang="he-IL" sz="3000" dirty="0" err="1"/>
              <a:t>מעש"ה</a:t>
            </a:r>
            <a:endParaRPr lang="he-IL" sz="3000" dirty="0"/>
          </a:p>
          <a:p>
            <a:r>
              <a:rPr lang="he-IL" sz="3000" dirty="0"/>
              <a:t>אבחון '</a:t>
            </a:r>
            <a:r>
              <a:rPr lang="he-IL" sz="3000" dirty="0" err="1"/>
              <a:t>כצנברגר</a:t>
            </a:r>
            <a:r>
              <a:rPr lang="he-IL" sz="3000" dirty="0"/>
              <a:t>': מהירות שליפה, שליפה קטגוריאלית</a:t>
            </a:r>
          </a:p>
          <a:p>
            <a:r>
              <a:rPr lang="he-IL" sz="3000" dirty="0"/>
              <a:t>השלמת משפטים: מילים קשורות סמנטית או </a:t>
            </a:r>
            <a:r>
              <a:rPr lang="he-IL" sz="3000" dirty="0" err="1"/>
              <a:t>סמנטית+מורפו-פונולוגית</a:t>
            </a:r>
            <a:endParaRPr lang="he-IL" sz="3000" dirty="0"/>
          </a:p>
          <a:p>
            <a:r>
              <a:rPr lang="he-IL" sz="3000" dirty="0"/>
              <a:t>נראטיב</a:t>
            </a:r>
            <a:endParaRPr lang="he-IL" sz="3000" dirty="0">
              <a:solidFill>
                <a:srgbClr val="FF0000"/>
              </a:solidFill>
            </a:endParaRPr>
          </a:p>
          <a:p>
            <a:r>
              <a:rPr lang="he-IL" sz="3000" dirty="0"/>
              <a:t>הבעה חופשית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8D376A6-7CAB-4A5E-9D7D-CA4A446C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קריזר ונובוגרודסקי, כנס קתש,  פברואר 2020</a:t>
            </a:r>
          </a:p>
        </p:txBody>
      </p:sp>
    </p:spTree>
    <p:extLst>
      <p:ext uri="{BB962C8B-B14F-4D97-AF65-F5344CB8AC3E}">
        <p14:creationId xmlns:p14="http://schemas.microsoft.com/office/powerpoint/2010/main" val="30625270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1639</Words>
  <Application>Microsoft Office PowerPoint</Application>
  <PresentationFormat>מסך רחב</PresentationFormat>
  <Paragraphs>277</Paragraphs>
  <Slides>27</Slides>
  <Notes>25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Californian FB</vt:lpstr>
      <vt:lpstr>Times New Roman</vt:lpstr>
      <vt:lpstr>Wingdings</vt:lpstr>
      <vt:lpstr>ערכת נושא Office</vt:lpstr>
      <vt:lpstr>הדרך מאבחון לטיפול בילדים לקויי-שפה עם קשיים בשיום:  מחקרים על ילדים חד-לשוניים ודו-לשוניים  דוברי עברית   </vt:lpstr>
      <vt:lpstr>מבנה הסדנה</vt:lpstr>
      <vt:lpstr>מצגת של PowerPoint‏</vt:lpstr>
      <vt:lpstr>  על איזו אוכלוסייה מדובר? </vt:lpstr>
      <vt:lpstr>למה להתעקש על המונח DLD? The strength of the two Ds                                                               </vt:lpstr>
      <vt:lpstr>מודל לשליפה לקסיקאלית </vt:lpstr>
      <vt:lpstr>על איזו לקות מדובר?</vt:lpstr>
      <vt:lpstr>אחסון ושליפה - מבדק השלמת משפטים*</vt:lpstr>
      <vt:lpstr>כלי אבחון:</vt:lpstr>
      <vt:lpstr>ניתוח טעויות שיום - ילדים חד-לשוניים</vt:lpstr>
      <vt:lpstr>ניתוח טעויות שיום – ילדים דו-לשוניים</vt:lpstr>
      <vt:lpstr>ילדים דו-לשוניים עם לקות שפה</vt:lpstr>
      <vt:lpstr>Results</vt:lpstr>
      <vt:lpstr>כלומר - </vt:lpstr>
      <vt:lpstr>מאבחון לטיפול </vt:lpstr>
      <vt:lpstr>מאבחון לטיפול – טעויות סמנטיות </vt:lpstr>
      <vt:lpstr>מאבחון לטיפול - טעויות סמנטיות</vt:lpstr>
      <vt:lpstr>מאבחון לטיפול – תיאור במקום שיום</vt:lpstr>
      <vt:lpstr>מאבחון לטיפול- טעויות אסוציאטיביות</vt:lpstr>
      <vt:lpstr>מאבחון לטיפול – טעויות פונולוגיות </vt:lpstr>
      <vt:lpstr>מאבחון לטיפול - היסוסים</vt:lpstr>
      <vt:lpstr>מאבחון לטיפול – טעויות מורפולוגיות</vt:lpstr>
      <vt:lpstr>מאבחון לטיפול – תגובת "לא יודע"</vt:lpstr>
      <vt:lpstr>מאבחון לטיפול - ילדים דו-לשוניים  עם קשיי שליפה</vt:lpstr>
      <vt:lpstr>מאבחון לטיפול - ילדים דו-לשוניים  עם  קשיי שליפה</vt:lpstr>
      <vt:lpstr>סיכום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הדרך מאבחון לטיפול בילדים לקויי-שפה עם קשיים בשיום: מחקרים משותפים על ילדים חד-לשוניים ודו-לשוניים דוברי עברית</dc:title>
  <dc:creator>Varda Kreiser</dc:creator>
  <cp:lastModifiedBy>Varda Kreiser</cp:lastModifiedBy>
  <cp:revision>528</cp:revision>
  <dcterms:created xsi:type="dcterms:W3CDTF">2019-11-04T08:13:40Z</dcterms:created>
  <dcterms:modified xsi:type="dcterms:W3CDTF">2020-02-06T06:55:18Z</dcterms:modified>
</cp:coreProperties>
</file>